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embeddedFontLst>
    <p:embeddedFont>
      <p:font typeface="Proxima Nova"/>
      <p:regular r:id="rId12"/>
      <p:bold r:id="rId13"/>
      <p:italic r:id="rId14"/>
      <p:boldItalic r:id="rId15"/>
    </p:embeddedFont>
    <p:embeddedFont>
      <p:font typeface="Nunito"/>
      <p:regular r:id="rId16"/>
      <p:bold r:id="rId17"/>
      <p:italic r:id="rId18"/>
      <p:boldItalic r:id="rId19"/>
    </p:embeddedFont>
    <p:embeddedFont>
      <p:font typeface="Maven Pro"/>
      <p:regular r:id="rId20"/>
      <p:bold r:id="rId2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MavenPro-regular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21" Type="http://schemas.openxmlformats.org/officeDocument/2006/relationships/font" Target="fonts/MavenPro-bold.fntdata"/><Relationship Id="rId13" Type="http://schemas.openxmlformats.org/officeDocument/2006/relationships/font" Target="fonts/ProximaNova-bold.fntdata"/><Relationship Id="rId12" Type="http://schemas.openxmlformats.org/officeDocument/2006/relationships/font" Target="fonts/ProximaNova-regular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ProximaNova-boldItalic.fntdata"/><Relationship Id="rId14" Type="http://schemas.openxmlformats.org/officeDocument/2006/relationships/font" Target="fonts/ProximaNova-italic.fntdata"/><Relationship Id="rId17" Type="http://schemas.openxmlformats.org/officeDocument/2006/relationships/font" Target="fonts/Nunito-bold.fntdata"/><Relationship Id="rId16" Type="http://schemas.openxmlformats.org/officeDocument/2006/relationships/font" Target="fonts/Nunito-regular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Nunito-boldItalic.fntdata"/><Relationship Id="rId6" Type="http://schemas.openxmlformats.org/officeDocument/2006/relationships/slide" Target="slides/slide1.xml"/><Relationship Id="rId18" Type="http://schemas.openxmlformats.org/officeDocument/2006/relationships/font" Target="fonts/Nunito-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ec04337a3_0_3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ec04337a3_0_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7d765f64e2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7d765f64e2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7d765f64e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7d765f64e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hamhash.com/his (research paper)</a:t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g7e8caf6307_1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9" name="Google Shape;299;g7e8caf6307_1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hamhash.com/his (research paper)</a:t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3" name="Shape 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4" name="Google Shape;304;g7e8caf6307_1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5" name="Google Shape;305;g7e8caf6307_1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://www.hamhash.com/out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778475" y="475875"/>
            <a:ext cx="64593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Reading Training: Week 4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784800" y="1946275"/>
            <a:ext cx="75744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Reading Training: EECS 183 Transfer Training Study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SIGN IN</a:t>
            </a: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 &amp; </a:t>
            </a: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GRAB YOUR WORKBOOK / FLASHCARDS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Before Break (55 min)</a:t>
            </a:r>
            <a:endParaRPr/>
          </a:p>
        </p:txBody>
      </p:sp>
      <p:sp>
        <p:nvSpPr>
          <p:cNvPr id="284" name="Google Shape;284;p14"/>
          <p:cNvSpPr txBox="1"/>
          <p:nvPr>
            <p:ph idx="1" type="body"/>
          </p:nvPr>
        </p:nvSpPr>
        <p:spPr>
          <a:xfrm>
            <a:off x="686200" y="556750"/>
            <a:ext cx="75177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Weekly Diary:  </a:t>
            </a:r>
            <a:r>
              <a:rPr b="1" lang="en" sz="1400">
                <a:solidFill>
                  <a:srgbClr val="FF0000"/>
                </a:solidFill>
              </a:rPr>
              <a:t>https://forms.gle/CDtjEX1gET2zWxR6A</a:t>
            </a:r>
            <a:r>
              <a:rPr lang="en" sz="1400"/>
              <a:t> 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Ice Breakers: (5 minutes)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Introduce yourself to your table and share what you had for breakfast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Share with the group if there is anything interesting!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Workbook Warmup: </a:t>
            </a:r>
            <a:r>
              <a:rPr lang="en" sz="1400"/>
              <a:t>More Context Clues &amp; Analogies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Individually do pages 31-42 (20 min - get as far as you can in this time!) 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New Vocabulary:</a:t>
            </a:r>
            <a:r>
              <a:rPr lang="en" sz="1400"/>
              <a:t> Add flash cards to your deck for the 5 following words: (5 min)</a:t>
            </a:r>
            <a:endParaRPr sz="14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distill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grandiloquent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levity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admonish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compendium</a:t>
            </a:r>
            <a:endParaRPr sz="17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New Vocabulary:</a:t>
            </a:r>
            <a:r>
              <a:rPr lang="en" sz="1400"/>
              <a:t> Quiz with your neighbor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All Vocabulary: Quiz all the vocabulary (this week and last week) with your neighbor (15 min)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b="1" lang="en" sz="1400"/>
              <a:t>Use each word in a sentence - go through them again unless / until you get all of them right!</a:t>
            </a:r>
            <a:endParaRPr b="1" sz="1400"/>
          </a:p>
        </p:txBody>
      </p:sp>
      <p:pic>
        <p:nvPicPr>
          <p:cNvPr id="285" name="Google Shape;285;p14"/>
          <p:cNvPicPr preferRelativeResize="0"/>
          <p:nvPr/>
        </p:nvPicPr>
        <p:blipFill rotWithShape="1">
          <a:blip r:embed="rId3">
            <a:alphaModFix/>
          </a:blip>
          <a:srcRect b="0" l="4168" r="0" t="0"/>
          <a:stretch/>
        </p:blipFill>
        <p:spPr>
          <a:xfrm>
            <a:off x="7660175" y="0"/>
            <a:ext cx="1483825" cy="14854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15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BREAK! (10 minutes)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16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After Break (50 min)</a:t>
            </a:r>
            <a:endParaRPr/>
          </a:p>
        </p:txBody>
      </p:sp>
      <p:sp>
        <p:nvSpPr>
          <p:cNvPr id="296" name="Google Shape;296;p16"/>
          <p:cNvSpPr txBox="1"/>
          <p:nvPr>
            <p:ph idx="1" type="body"/>
          </p:nvPr>
        </p:nvSpPr>
        <p:spPr>
          <a:xfrm>
            <a:off x="492625" y="556750"/>
            <a:ext cx="86514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457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/>
              <a:t>The Goal: Speed Reading Introductions! </a:t>
            </a:r>
            <a:endParaRPr sz="1600"/>
          </a:p>
          <a:p>
            <a:pPr indent="-317500" lvl="0" marL="914400" rtl="0" algn="l">
              <a:spcBef>
                <a:spcPts val="160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Last week, we looked at the structure of an introduction and we learned about the </a:t>
            </a:r>
            <a:r>
              <a:rPr b="1" lang="en" sz="1400"/>
              <a:t>Heilmeier Catechism</a:t>
            </a:r>
            <a:r>
              <a:rPr lang="en" sz="1400"/>
              <a:t>, a template for making a persuasive argument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Today, we are going to practice speed-reading paper introductions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Paper 1: </a:t>
            </a:r>
            <a:r>
              <a:rPr b="1" i="1" lang="en" sz="1400"/>
              <a:t>Youth Computational Participation in the Wild: Understanding Experience and Equity in Participating and Programming in the Online Scratch Community </a:t>
            </a:r>
            <a:r>
              <a:rPr lang="en" sz="1400"/>
              <a:t>(</a:t>
            </a:r>
            <a:r>
              <a:rPr lang="en" sz="1400">
                <a:uFill>
                  <a:noFill/>
                </a:uFill>
                <a:hlinkClick r:id="rId3"/>
              </a:rPr>
              <a:t>http://hamhash.com/out</a:t>
            </a:r>
            <a:r>
              <a:rPr lang="en" sz="1400"/>
              <a:t>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Read the Abstract, Introduction, and Discussion Section (section 6) (</a:t>
            </a:r>
            <a:r>
              <a:rPr b="1" lang="en" sz="1400"/>
              <a:t>15 minutes)</a:t>
            </a:r>
            <a:endParaRPr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 sz="1400"/>
              <a:t>Focus on understanding: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What problem(s) / question(s) are the researchers are trying to investigate?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How are the researchers investigating?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What are their findings?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Why do they matter?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Close your laptops use paper and pencil to write a summary of what you just read </a:t>
            </a:r>
            <a:r>
              <a:rPr b="1" lang="en" sz="1400"/>
              <a:t>(5 min)</a:t>
            </a:r>
            <a:endParaRPr b="1"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 sz="1400"/>
              <a:t>Answer the four questions above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Share your summary with your neighbor - how are they different? how are they the same? Which question was the hardest above to answer? </a:t>
            </a:r>
            <a:r>
              <a:rPr b="1" lang="en" sz="1400"/>
              <a:t>(5 min)</a:t>
            </a:r>
            <a:endParaRPr b="1" sz="1400"/>
          </a:p>
          <a:p>
            <a:pPr indent="0" lvl="0" marL="13716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 </a:t>
            </a:r>
            <a:br>
              <a:rPr i="1" lang="en" sz="1400"/>
            </a:br>
            <a:endParaRPr i="1"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00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Google Shape;301;p17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After Break (50 min)</a:t>
            </a:r>
            <a:endParaRPr/>
          </a:p>
        </p:txBody>
      </p:sp>
      <p:sp>
        <p:nvSpPr>
          <p:cNvPr id="302" name="Google Shape;302;p17"/>
          <p:cNvSpPr txBox="1"/>
          <p:nvPr>
            <p:ph idx="1" type="body"/>
          </p:nvPr>
        </p:nvSpPr>
        <p:spPr>
          <a:xfrm>
            <a:off x="492625" y="556750"/>
            <a:ext cx="86514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457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/>
              <a:t>The Goal: Speed Reading Introductions! </a:t>
            </a:r>
            <a:endParaRPr sz="1600"/>
          </a:p>
          <a:p>
            <a:pPr indent="-317500" lvl="0" marL="914400" rtl="0" algn="l">
              <a:spcBef>
                <a:spcPts val="160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Let's give it another try!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Paper 2: </a:t>
            </a:r>
            <a:r>
              <a:rPr b="1" i="1" lang="en" sz="1400"/>
              <a:t>Aggregate Compilation Behavior: Findings and Implications from 27,698 Users</a:t>
            </a:r>
            <a:endParaRPr b="1" i="1"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Read the Abstract, Introduction, and Conclusion (section 9) (http://hamhash.com/get)</a:t>
            </a:r>
            <a:endParaRPr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 sz="1400"/>
              <a:t>You will be timed for </a:t>
            </a:r>
            <a:r>
              <a:rPr b="1" lang="en" sz="1400"/>
              <a:t>7</a:t>
            </a:r>
            <a:r>
              <a:rPr b="1" lang="en" sz="1400"/>
              <a:t> minutes</a:t>
            </a:r>
            <a:endParaRPr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 sz="1400"/>
              <a:t>Focus on understanding: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What problem(s) / question(s) are the researchers are trying to investigate?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How are the researchers investigating?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What are their findings?</a:t>
            </a:r>
            <a:endParaRPr sz="1400"/>
          </a:p>
          <a:p>
            <a:pPr indent="-317500" lvl="3" marL="22860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Why do they matter?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Close your laptops use paper and pencil to write a summary of what you just read </a:t>
            </a:r>
            <a:r>
              <a:rPr b="1" lang="en" sz="1400"/>
              <a:t>(5 min)</a:t>
            </a:r>
            <a:endParaRPr b="1"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 sz="1400"/>
              <a:t>Answer the four questions above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Share your summary with your neighbor - how are they different? how are they the same? Which question was the hardest above to answer? </a:t>
            </a:r>
            <a:r>
              <a:rPr b="1" lang="en" sz="1400"/>
              <a:t>(5 min)</a:t>
            </a:r>
            <a:endParaRPr b="1"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p18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Debrief (5 min)</a:t>
            </a:r>
            <a:endParaRPr/>
          </a:p>
        </p:txBody>
      </p:sp>
      <p:sp>
        <p:nvSpPr>
          <p:cNvPr id="308" name="Google Shape;308;p18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This is the last session before spring break. There is no session next week or the week after - they will resume on </a:t>
            </a:r>
            <a:r>
              <a:rPr b="1" lang="en" sz="1400"/>
              <a:t>Saturday the 14th</a:t>
            </a:r>
            <a:endParaRPr sz="1400"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After the break, we will look more at quickly understanding the technical details of scientific papers - even in an unfamiliar field</a:t>
            </a:r>
            <a:br>
              <a:rPr lang="en" sz="1400"/>
            </a:br>
            <a:endParaRPr sz="1400"/>
          </a:p>
          <a:p>
            <a:pPr indent="0" lvl="0" marL="22860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b="1" lang="en" sz="1800"/>
              <a:t>  Have a great break!</a:t>
            </a:r>
            <a:endParaRPr b="1" sz="1800"/>
          </a:p>
          <a:p>
            <a:pPr indent="0" lvl="0" marL="13716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b="1" lang="en" sz="1400"/>
              <a:t> </a:t>
            </a:r>
            <a:br>
              <a:rPr b="1" i="1" lang="en" sz="1400"/>
            </a:br>
            <a:endParaRPr b="1" i="1"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